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1"/>
  </p:notesMasterIdLst>
  <p:sldIdLst>
    <p:sldId id="256" r:id="rId3"/>
    <p:sldId id="279" r:id="rId4"/>
    <p:sldId id="260" r:id="rId5"/>
    <p:sldId id="259" r:id="rId6"/>
    <p:sldId id="280" r:id="rId7"/>
    <p:sldId id="257" r:id="rId8"/>
    <p:sldId id="262" r:id="rId9"/>
    <p:sldId id="282" r:id="rId10"/>
    <p:sldId id="267" r:id="rId11"/>
    <p:sldId id="261" r:id="rId12"/>
    <p:sldId id="283" r:id="rId13"/>
    <p:sldId id="268" r:id="rId14"/>
    <p:sldId id="263" r:id="rId15"/>
    <p:sldId id="284" r:id="rId16"/>
    <p:sldId id="264" r:id="rId17"/>
    <p:sldId id="273" r:id="rId18"/>
    <p:sldId id="277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79771" autoAdjust="0"/>
  </p:normalViewPr>
  <p:slideViewPr>
    <p:cSldViewPr>
      <p:cViewPr>
        <p:scale>
          <a:sx n="95" d="100"/>
          <a:sy n="95" d="100"/>
        </p:scale>
        <p:origin x="-20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887DA-F516-4320-8A37-289C1A25AF6A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9080E-9387-4789-B37C-88E37A942FD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55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4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2" indent="-342900">
              <a:buFont typeface="Courier New" panose="02070309020205020404" pitchFamily="49" charset="0"/>
              <a:buChar char="o"/>
            </a:pPr>
            <a:endParaRPr lang="en-CA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4809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2135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321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321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249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321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3218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63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466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4294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4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678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678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6862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9080E-9387-4789-B37C-88E37A942FDB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480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04172"/>
            <a:ext cx="3312368" cy="2627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3"/>
          <a:stretch/>
        </p:blipFill>
        <p:spPr>
          <a:xfrm>
            <a:off x="7682667" y="2889523"/>
            <a:ext cx="1377363" cy="2154219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5136190"/>
            <a:ext cx="8952526" cy="16446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06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17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2C7A-9FB1-4E50-BCE3-3E7B9A68B158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5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47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263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17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63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94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68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0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: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: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CB60-4188-4DD0-B631-CA3BB1322002}" type="datetimeFigureOut">
              <a:rPr lang="en-CA" smtClean="0"/>
              <a:t>17/10/2016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47432-82DB-4527-ADBF-4168FD7447FF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2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ec.gc.ca/financement-funding/default.asp?lang=En&amp;n=923047A0-1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2130425"/>
            <a:ext cx="6696744" cy="1470025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ea typeface="PMingLiU" pitchFamily="18" charset="-120"/>
              </a:rPr>
              <a:t>Environment </a:t>
            </a:r>
            <a:r>
              <a:rPr lang="en-US" altLang="zh-TW" sz="4800" b="1" dirty="0" smtClean="0">
                <a:ea typeface="PMingLiU" pitchFamily="18" charset="-120"/>
              </a:rPr>
              <a:t>and Climate Change Canada</a:t>
            </a:r>
            <a:br>
              <a:rPr lang="en-US" altLang="zh-TW" sz="4800" b="1" dirty="0" smtClean="0">
                <a:ea typeface="PMingLiU" pitchFamily="18" charset="-120"/>
              </a:rPr>
            </a:br>
            <a:r>
              <a:rPr lang="en-US" altLang="zh-TW" sz="4800" b="1" dirty="0" smtClean="0">
                <a:ea typeface="PMingLiU" pitchFamily="18" charset="-120"/>
              </a:rPr>
              <a:t>Funding </a:t>
            </a:r>
            <a:r>
              <a:rPr lang="en-US" altLang="zh-TW" sz="4800" b="1" dirty="0">
                <a:ea typeface="PMingLiU" pitchFamily="18" charset="-120"/>
              </a:rPr>
              <a:t>Programs</a:t>
            </a:r>
            <a:endParaRPr lang="en-CA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3808" y="4725144"/>
            <a:ext cx="6192688" cy="1776309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CA" sz="2400" b="1" dirty="0" smtClean="0"/>
              <a:t>Ivy Whitehorne</a:t>
            </a:r>
          </a:p>
          <a:p>
            <a:pPr algn="r"/>
            <a:r>
              <a:rPr lang="en-CA" sz="2400" b="1" dirty="0" smtClean="0"/>
              <a:t>Kate Shapiro</a:t>
            </a:r>
          </a:p>
          <a:p>
            <a:pPr algn="r"/>
            <a:r>
              <a:rPr lang="en-CA" sz="2400" b="1" dirty="0" smtClean="0"/>
              <a:t>Megan Harrison</a:t>
            </a:r>
          </a:p>
          <a:p>
            <a:pPr algn="r"/>
            <a:endParaRPr lang="en-CA" sz="2400" b="1" dirty="0" smtClean="0"/>
          </a:p>
          <a:p>
            <a:pPr algn="r"/>
            <a:r>
              <a:rPr lang="en-CA" sz="2400" b="1" dirty="0" smtClean="0"/>
              <a:t>Thursday, 22 September 2016</a:t>
            </a:r>
          </a:p>
          <a:p>
            <a:pPr algn="just"/>
            <a:endParaRPr lang="en-CA" dirty="0"/>
          </a:p>
        </p:txBody>
      </p:sp>
      <p:pic>
        <p:nvPicPr>
          <p:cNvPr id="1026" name="Picture 3" descr="COM1016_corp_banner_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8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Habitat Stewardship Program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CA" altLang="en-US" sz="2400" dirty="0"/>
              <a:t>Focused on recovery of federally-listed species at risk and preventing species of conservation concern from becoming at </a:t>
            </a:r>
            <a:r>
              <a:rPr lang="en-CA" altLang="en-US" sz="2400" dirty="0" smtClean="0"/>
              <a:t>risk.</a:t>
            </a:r>
          </a:p>
          <a:p>
            <a:pPr marL="57150" indent="0">
              <a:buNone/>
            </a:pPr>
            <a:r>
              <a:rPr lang="en-CA" altLang="en-US" sz="2400" dirty="0" smtClean="0"/>
              <a:t>Open to a wider range of applicants than AFSAR; higher matching requirements.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</a:t>
            </a:r>
            <a:r>
              <a:rPr lang="en-CA" sz="24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unding </a:t>
            </a:r>
            <a:r>
              <a:rPr lang="en-CA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is primarily given to support projects that:</a:t>
            </a:r>
          </a:p>
          <a:p>
            <a:pPr marL="742950" lvl="2" indent="-342900"/>
            <a:r>
              <a:rPr lang="en-CA" sz="2000" dirty="0"/>
              <a:t>Protect and conserve species at risk and their habitat</a:t>
            </a:r>
          </a:p>
          <a:p>
            <a:pPr marL="742950" lvl="2" indent="-342900"/>
            <a:r>
              <a:rPr lang="en-CA" sz="2000" dirty="0"/>
              <a:t>Mitigate threats to species at risk caused by human </a:t>
            </a:r>
            <a:r>
              <a:rPr lang="en-CA" sz="2000" dirty="0" smtClean="0"/>
              <a:t>activities</a:t>
            </a:r>
            <a:endParaRPr lang="en-CA" sz="2000" dirty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Habitat Stewardship Program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11" y="1556792"/>
            <a:ext cx="8229600" cy="4525963"/>
          </a:xfrm>
        </p:spPr>
        <p:txBody>
          <a:bodyPr>
            <a:normAutofit/>
          </a:bodyPr>
          <a:lstStyle/>
          <a:p>
            <a:pPr marL="0" lvl="3" indent="0">
              <a:buNone/>
            </a:pPr>
            <a:r>
              <a:rPr lang="en-CA" sz="2400" dirty="0" smtClean="0"/>
              <a:t>Open to a broad range of applicants: Indigenous organizations, community groups, ENGOs, non-profits, local governments…</a:t>
            </a:r>
            <a:endParaRPr lang="en-CA" altLang="en-US" sz="2400" dirty="0"/>
          </a:p>
          <a:p>
            <a:pPr marL="457200" lvl="4" indent="0">
              <a:buNone/>
            </a:pPr>
            <a:endParaRPr lang="en-CA" altLang="en-US" sz="2400" b="1" dirty="0" smtClean="0"/>
          </a:p>
          <a:p>
            <a:pPr marL="457200" lvl="4" indent="0">
              <a:buNone/>
            </a:pPr>
            <a:r>
              <a:rPr lang="en-CA" altLang="en-US" sz="2400" b="1" dirty="0" smtClean="0"/>
              <a:t>Match: </a:t>
            </a:r>
            <a:r>
              <a:rPr lang="en-CA" altLang="en-US" sz="2400" dirty="0" smtClean="0"/>
              <a:t>1:1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Applications </a:t>
            </a:r>
            <a:r>
              <a:rPr lang="en-CA" altLang="en-US" sz="2400" b="1" dirty="0"/>
              <a:t>due: </a:t>
            </a:r>
            <a:r>
              <a:rPr lang="en-CA" altLang="en-US" sz="2400" dirty="0"/>
              <a:t>fall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Range: </a:t>
            </a:r>
            <a:r>
              <a:rPr lang="en-CA" altLang="en-US" sz="2400" dirty="0" smtClean="0"/>
              <a:t>$10,000 </a:t>
            </a:r>
            <a:r>
              <a:rPr lang="en-CA" altLang="en-US" sz="2400" dirty="0"/>
              <a:t>to </a:t>
            </a:r>
            <a:r>
              <a:rPr lang="en-CA" altLang="en-US" sz="2400" dirty="0" smtClean="0"/>
              <a:t>$100,000/yr</a:t>
            </a:r>
            <a:endParaRPr lang="en-CA" altLang="en-US" sz="2400" dirty="0"/>
          </a:p>
          <a:p>
            <a:pPr marL="457200" lvl="4" indent="0">
              <a:buNone/>
            </a:pPr>
            <a:r>
              <a:rPr lang="en-CA" altLang="en-US" sz="2400" b="1" dirty="0" smtClean="0"/>
              <a:t>Duration: </a:t>
            </a:r>
            <a:r>
              <a:rPr lang="en-CA" altLang="en-US" sz="2400" dirty="0" smtClean="0"/>
              <a:t>1 </a:t>
            </a:r>
            <a:r>
              <a:rPr lang="en-CA" altLang="en-US" sz="2400" dirty="0"/>
              <a:t>to 3 </a:t>
            </a:r>
            <a:r>
              <a:rPr lang="en-CA" altLang="en-US" sz="2400" dirty="0" smtClean="0"/>
              <a:t>years</a:t>
            </a:r>
            <a:endParaRPr lang="en-CA" altLang="en-US" sz="2400" dirty="0"/>
          </a:p>
          <a:p>
            <a:pPr marL="457200" lvl="4" indent="0">
              <a:buNone/>
            </a:pPr>
            <a:r>
              <a:rPr lang="en-CA" altLang="en-US" sz="2400" b="1" dirty="0" smtClean="0"/>
              <a:t>Amount: </a:t>
            </a:r>
            <a:r>
              <a:rPr lang="en-CA" altLang="en-US" sz="2400" dirty="0" smtClean="0"/>
              <a:t>About $2 to $2.5 million </a:t>
            </a:r>
            <a:r>
              <a:rPr lang="en-CA" altLang="en-US" sz="2400" dirty="0"/>
              <a:t>available in BC each </a:t>
            </a:r>
            <a:r>
              <a:rPr lang="en-CA" altLang="en-US" sz="2400" dirty="0" smtClean="0"/>
              <a:t>year</a:t>
            </a:r>
            <a:endParaRPr lang="en-CA" altLang="en-US" sz="2400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whitehornei\Desktop\YBC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 bwMode="auto">
          <a:xfrm>
            <a:off x="215456" y="116632"/>
            <a:ext cx="2250342" cy="22288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whitehornei\Desktop\TigerSalaman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736" y="2187785"/>
            <a:ext cx="3447443" cy="228984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whitehornei\Desktop\RiparianFenc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6672"/>
            <a:ext cx="6144806" cy="571207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whitehornei\Desktop\WSO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" b="3512"/>
          <a:stretch/>
        </p:blipFill>
        <p:spPr bwMode="auto">
          <a:xfrm>
            <a:off x="1103832" y="4213382"/>
            <a:ext cx="1587997" cy="242629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6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47638"/>
            <a:ext cx="90364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National Wetland Conservation Fund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3" indent="0">
              <a:buNone/>
            </a:pPr>
            <a:r>
              <a:rPr lang="en-CA" altLang="en-US" sz="2400" dirty="0" smtClean="0"/>
              <a:t>Focused on restoring lost wetland habitat and </a:t>
            </a:r>
            <a:r>
              <a:rPr lang="en-CA" altLang="en-US" sz="2400" dirty="0"/>
              <a:t>enhancing degraded wetland </a:t>
            </a:r>
            <a:r>
              <a:rPr lang="en-CA" altLang="en-US" sz="2400" dirty="0" smtClean="0"/>
              <a:t>habitats.</a:t>
            </a:r>
            <a:endParaRPr lang="en-CA" altLang="en-US" sz="2400" dirty="0"/>
          </a:p>
          <a:p>
            <a:pPr marL="0" indent="0">
              <a:buNone/>
            </a:pPr>
            <a:r>
              <a:rPr lang="en-CA" sz="2400" dirty="0" smtClean="0"/>
              <a:t>Projects can be focused on specific types of wildlife (birds, amphibians, fish, plants, etc.), or services such as water storage, flood/drought mitigation, water quality.</a:t>
            </a:r>
          </a:p>
          <a:p>
            <a:pPr marL="0" indent="0">
              <a:buNone/>
            </a:pPr>
            <a:r>
              <a:rPr lang="en-CA" sz="2400" dirty="0" smtClean="0"/>
              <a:t>Typical activities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 smtClean="0"/>
              <a:t>re-creation of lost wetlands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 smtClean="0"/>
              <a:t>restoring hydrology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 smtClean="0"/>
              <a:t>invasive species removal; planting native species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 smtClean="0"/>
              <a:t>installing specific habitat features (bird boxes, basking logs, etc).</a:t>
            </a:r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4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47638"/>
            <a:ext cx="90364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National Wetland Conservation Fund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3" indent="0">
              <a:buNone/>
            </a:pPr>
            <a:r>
              <a:rPr lang="en-CA" sz="2400" dirty="0" smtClean="0"/>
              <a:t>Broad </a:t>
            </a:r>
            <a:r>
              <a:rPr lang="en-CA" sz="2400" dirty="0"/>
              <a:t>range of applicants: Indigenous organizations, community groups, ENGOs, non-profits, local </a:t>
            </a:r>
            <a:r>
              <a:rPr lang="en-CA" sz="2400" dirty="0" smtClean="0"/>
              <a:t>governments, etc.</a:t>
            </a:r>
          </a:p>
          <a:p>
            <a:pPr marL="457200" lvl="4" indent="0">
              <a:buNone/>
            </a:pPr>
            <a:endParaRPr lang="en-CA" altLang="en-US" sz="2400" b="1" dirty="0" smtClean="0"/>
          </a:p>
          <a:p>
            <a:pPr marL="457200" lvl="4" indent="0">
              <a:buNone/>
            </a:pPr>
            <a:r>
              <a:rPr lang="en-CA" altLang="en-US" sz="2400" b="1" dirty="0" smtClean="0"/>
              <a:t>Match: </a:t>
            </a:r>
            <a:r>
              <a:rPr lang="en-CA" altLang="en-US" sz="2400" dirty="0" smtClean="0"/>
              <a:t>1:1</a:t>
            </a:r>
          </a:p>
          <a:p>
            <a:pPr marL="457200" lvl="4" indent="0">
              <a:buNone/>
            </a:pPr>
            <a:r>
              <a:rPr lang="en-CA" altLang="en-US" sz="2400" b="1" dirty="0"/>
              <a:t>Applications due: </a:t>
            </a:r>
            <a:r>
              <a:rPr lang="en-CA" altLang="en-US" sz="2400" dirty="0"/>
              <a:t>fall</a:t>
            </a:r>
          </a:p>
          <a:p>
            <a:pPr marL="457200" lvl="4" indent="0">
              <a:buNone/>
            </a:pPr>
            <a:r>
              <a:rPr lang="en-CA" sz="2400" b="1" dirty="0" smtClean="0"/>
              <a:t>Range: </a:t>
            </a:r>
            <a:r>
              <a:rPr lang="en-CA" sz="2400" dirty="0" smtClean="0"/>
              <a:t>$10,000 to $500,000/yr; (most $40 - $80,000/yr)</a:t>
            </a:r>
          </a:p>
          <a:p>
            <a:pPr marL="455613" lvl="2" indent="0">
              <a:buNone/>
            </a:pPr>
            <a:r>
              <a:rPr lang="en-CA" altLang="en-US" b="1" dirty="0" smtClean="0"/>
              <a:t>Duration: </a:t>
            </a:r>
            <a:r>
              <a:rPr lang="en-CA" altLang="en-US" dirty="0" smtClean="0"/>
              <a:t>1 </a:t>
            </a:r>
            <a:r>
              <a:rPr lang="en-CA" altLang="en-US" dirty="0"/>
              <a:t>to </a:t>
            </a:r>
            <a:r>
              <a:rPr lang="en-CA" altLang="en-US" dirty="0" smtClean="0"/>
              <a:t>2 years</a:t>
            </a:r>
            <a:endParaRPr lang="en-CA" altLang="en-US" dirty="0"/>
          </a:p>
          <a:p>
            <a:pPr marL="457200" lvl="4" indent="0">
              <a:buNone/>
            </a:pPr>
            <a:r>
              <a:rPr lang="en-CA" altLang="en-US" sz="2400" b="1" dirty="0" smtClean="0"/>
              <a:t>Amount: </a:t>
            </a:r>
            <a:r>
              <a:rPr lang="en-CA" altLang="en-US" sz="2400" dirty="0" smtClean="0"/>
              <a:t>About $1.5million </a:t>
            </a:r>
            <a:r>
              <a:rPr lang="en-CA" altLang="en-US" sz="2400" dirty="0"/>
              <a:t>available in BC each </a:t>
            </a:r>
            <a:r>
              <a:rPr lang="en-CA" altLang="en-US" sz="2400" dirty="0" smtClean="0"/>
              <a:t>year</a:t>
            </a:r>
            <a:endParaRPr lang="en-CA" altLang="en-US" sz="2400" dirty="0"/>
          </a:p>
          <a:p>
            <a:pPr marL="0" indent="0">
              <a:buNone/>
            </a:pPr>
            <a:endParaRPr lang="en-CA" dirty="0" smtClean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whitehornei\Desktop\SquamishSpring20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1939"/>
          <a:stretch/>
        </p:blipFill>
        <p:spPr bwMode="auto">
          <a:xfrm>
            <a:off x="-252536" y="1471569"/>
            <a:ext cx="9853174" cy="538643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whitehornei\Desktop\SquamishWestBar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11458" r="16881" b="22547"/>
          <a:stretch/>
        </p:blipFill>
        <p:spPr bwMode="auto">
          <a:xfrm>
            <a:off x="6141724" y="44624"/>
            <a:ext cx="2952328" cy="27363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 rot="2868689">
            <a:off x="4962089" y="-32407"/>
            <a:ext cx="1008112" cy="24716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31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EcoAction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3" indent="0">
              <a:buNone/>
            </a:pPr>
            <a:r>
              <a:rPr lang="en-CA" altLang="en-US" sz="2400" dirty="0" smtClean="0"/>
              <a:t>Supports community-based activities for clean </a:t>
            </a:r>
            <a:r>
              <a:rPr lang="en-CA" altLang="en-US" sz="2400" dirty="0"/>
              <a:t>air, clean water, and </a:t>
            </a:r>
            <a:r>
              <a:rPr lang="en-CA" altLang="en-US" sz="2400" dirty="0" smtClean="0"/>
              <a:t>nature.</a:t>
            </a:r>
          </a:p>
          <a:p>
            <a:pPr marL="0" lvl="3" indent="0">
              <a:buNone/>
            </a:pPr>
            <a:r>
              <a:rPr lang="en-CA" altLang="en-US" sz="2400" dirty="0" smtClean="0"/>
              <a:t>Open to a broad range of applicants, including indigenous organizations.</a:t>
            </a:r>
          </a:p>
          <a:p>
            <a:pPr marL="0" lvl="3" indent="0">
              <a:buNone/>
            </a:pPr>
            <a:endParaRPr lang="en-CA" altLang="en-US" sz="2400" dirty="0" smtClean="0"/>
          </a:p>
          <a:p>
            <a:pPr marL="457200" lvl="4" indent="0">
              <a:buNone/>
            </a:pPr>
            <a:r>
              <a:rPr lang="en-CA" altLang="en-US" sz="2400" b="1" dirty="0" smtClean="0"/>
              <a:t>Match: </a:t>
            </a:r>
            <a:r>
              <a:rPr lang="en-CA" altLang="en-US" sz="2400" dirty="0" smtClean="0"/>
              <a:t>1:1</a:t>
            </a:r>
          </a:p>
          <a:p>
            <a:pPr marL="457200" lvl="4" indent="0">
              <a:buNone/>
            </a:pPr>
            <a:r>
              <a:rPr lang="en-CA" altLang="en-US" sz="2400" b="1" dirty="0"/>
              <a:t>Applications due: </a:t>
            </a:r>
            <a:r>
              <a:rPr lang="en-CA" altLang="en-US" sz="2400" dirty="0" smtClean="0"/>
              <a:t>1 November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Range: </a:t>
            </a:r>
            <a:r>
              <a:rPr lang="en-CA" altLang="en-US" sz="2400" dirty="0" smtClean="0"/>
              <a:t>most $25,000 </a:t>
            </a:r>
            <a:r>
              <a:rPr lang="en-CA" altLang="en-US" sz="2400" dirty="0"/>
              <a:t>to </a:t>
            </a:r>
            <a:r>
              <a:rPr lang="en-CA" altLang="en-US" sz="2400" dirty="0" smtClean="0"/>
              <a:t>$50,000/yr; maximum $100,000/yr</a:t>
            </a:r>
            <a:endParaRPr lang="en-CA" altLang="en-US" sz="2400" dirty="0"/>
          </a:p>
          <a:p>
            <a:pPr marL="457200" lvl="4" indent="0">
              <a:buNone/>
            </a:pPr>
            <a:r>
              <a:rPr lang="en-CA" altLang="en-US" sz="2400" b="1" dirty="0" smtClean="0"/>
              <a:t>Duration: </a:t>
            </a:r>
            <a:r>
              <a:rPr lang="en-CA" altLang="en-US" sz="2400" dirty="0" smtClean="0"/>
              <a:t>1 </a:t>
            </a:r>
            <a:r>
              <a:rPr lang="en-CA" altLang="en-US" sz="2400" dirty="0"/>
              <a:t>to 3 </a:t>
            </a:r>
            <a:r>
              <a:rPr lang="en-CA" altLang="en-US" sz="2400" dirty="0" smtClean="0"/>
              <a:t>years</a:t>
            </a:r>
            <a:endParaRPr lang="en-CA" altLang="en-US" sz="24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6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Environmental Damages Fund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Provides court-ordered damages from environmental infractions to fund restoration work. Aim is to improve or restore the same type of habitat that was damaged, preferably where the damage occurred or nearby.</a:t>
            </a:r>
          </a:p>
          <a:p>
            <a:pPr marL="0" indent="0">
              <a:buNone/>
            </a:pPr>
            <a:r>
              <a:rPr lang="en-CA" sz="2400" dirty="0" smtClean="0"/>
              <a:t>Requirements vary depending on the specific award.</a:t>
            </a:r>
          </a:p>
          <a:p>
            <a:pPr marL="452438" indent="0">
              <a:buNone/>
            </a:pPr>
            <a:r>
              <a:rPr lang="en-CA" sz="2400" b="1" dirty="0" smtClean="0"/>
              <a:t>Match: </a:t>
            </a:r>
            <a:r>
              <a:rPr lang="en-CA" sz="2400" dirty="0" smtClean="0"/>
              <a:t>None!</a:t>
            </a:r>
            <a:endParaRPr lang="en-CA" sz="2400" dirty="0"/>
          </a:p>
          <a:p>
            <a:pPr marL="454025" lvl="1" indent="0">
              <a:buNone/>
            </a:pPr>
            <a:r>
              <a:rPr lang="en-CA" sz="2400" b="1" dirty="0" smtClean="0"/>
              <a:t>Application due: </a:t>
            </a:r>
            <a:r>
              <a:rPr lang="en-CA" sz="2400" dirty="0" smtClean="0"/>
              <a:t>Variable; 3 </a:t>
            </a:r>
            <a:r>
              <a:rPr lang="en-CA" sz="2400" dirty="0"/>
              <a:t>or 4 </a:t>
            </a:r>
            <a:r>
              <a:rPr lang="en-CA" sz="2400" dirty="0" smtClean="0"/>
              <a:t>rounds </a:t>
            </a:r>
            <a:r>
              <a:rPr lang="en-CA" sz="2400" dirty="0"/>
              <a:t>per </a:t>
            </a:r>
            <a:r>
              <a:rPr lang="en-CA" sz="2400" dirty="0" smtClean="0"/>
              <a:t>year</a:t>
            </a:r>
          </a:p>
          <a:p>
            <a:pPr marL="989013" lvl="1" indent="-534988">
              <a:buNone/>
            </a:pPr>
            <a:r>
              <a:rPr lang="en-CA" sz="2400" b="1" dirty="0" smtClean="0"/>
              <a:t>Range: </a:t>
            </a:r>
            <a:r>
              <a:rPr lang="en-CA" sz="2400" dirty="0" smtClean="0"/>
              <a:t>Variable</a:t>
            </a:r>
            <a:r>
              <a:rPr lang="en-CA" sz="2400" dirty="0"/>
              <a:t>, depends on specifics of the court </a:t>
            </a:r>
            <a:r>
              <a:rPr lang="en-CA" sz="2400" dirty="0" smtClean="0"/>
              <a:t>award ($10,000 to $100,000+)</a:t>
            </a:r>
            <a:endParaRPr lang="en-CA" sz="2400" dirty="0"/>
          </a:p>
          <a:p>
            <a:pPr marL="457200" lvl="4" indent="0">
              <a:buNone/>
            </a:pPr>
            <a:r>
              <a:rPr lang="en-CA" altLang="en-US" sz="2400" b="1" dirty="0" smtClean="0"/>
              <a:t>Duration: </a:t>
            </a:r>
            <a:r>
              <a:rPr lang="en-CA" altLang="en-US" sz="2400" dirty="0" smtClean="0"/>
              <a:t>1 </a:t>
            </a:r>
            <a:r>
              <a:rPr lang="en-CA" altLang="en-US" sz="2400" dirty="0"/>
              <a:t>to 3 </a:t>
            </a:r>
            <a:r>
              <a:rPr lang="en-CA" altLang="en-US" sz="2400" dirty="0" smtClean="0"/>
              <a:t>years</a:t>
            </a:r>
            <a:endParaRPr lang="en-CA" altLang="en-US" sz="2400" dirty="0"/>
          </a:p>
          <a:p>
            <a:pPr marL="0" indent="0">
              <a:buNone/>
            </a:pPr>
            <a:endParaRPr lang="en-CA" sz="1800" dirty="0" smtClean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1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Contacts and Further Information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455" y="2012940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For information on Environment Canada’s funding programs:</a:t>
            </a:r>
          </a:p>
          <a:p>
            <a:r>
              <a:rPr lang="en-CA" dirty="0">
                <a:hlinkClick r:id="rId5"/>
              </a:rPr>
              <a:t>https://</a:t>
            </a:r>
            <a:r>
              <a:rPr lang="en-CA" dirty="0" smtClean="0">
                <a:hlinkClick r:id="rId5"/>
              </a:rPr>
              <a:t>www.ec.gc.ca/financement-funding/default.asp?lang=En&amp;n=923047A0-1</a:t>
            </a:r>
            <a:endParaRPr lang="en-CA" dirty="0" smtClean="0"/>
          </a:p>
          <a:p>
            <a:endParaRPr lang="en-CA" dirty="0"/>
          </a:p>
          <a:p>
            <a:r>
              <a:rPr lang="en-CA" dirty="0" smtClean="0"/>
              <a:t>To learn more, or if you are interested in applying, please contact: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6856" y="3645024"/>
            <a:ext cx="8229600" cy="1728192"/>
          </a:xfrm>
        </p:spPr>
        <p:txBody>
          <a:bodyPr numCol="3">
            <a:normAutofit/>
          </a:bodyPr>
          <a:lstStyle/>
          <a:p>
            <a:pPr marL="0" indent="0" algn="l">
              <a:buNone/>
            </a:pPr>
            <a:r>
              <a:rPr lang="en-CA" sz="1600" b="1" dirty="0">
                <a:solidFill>
                  <a:schemeClr val="tx1"/>
                </a:solidFill>
              </a:rPr>
              <a:t>Kate Shapiro</a:t>
            </a:r>
          </a:p>
          <a:p>
            <a:pPr marL="0" indent="0" algn="l">
              <a:buNone/>
            </a:pPr>
            <a:r>
              <a:rPr lang="en-US" sz="1400" b="1" dirty="0">
                <a:solidFill>
                  <a:schemeClr val="tx1"/>
                </a:solidFill>
              </a:rPr>
              <a:t>Aboriginal Liaison Biologist</a:t>
            </a:r>
            <a:endParaRPr lang="en-CA" sz="14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CA" sz="1400" b="1" dirty="0">
                <a:solidFill>
                  <a:schemeClr val="tx1"/>
                </a:solidFill>
              </a:rPr>
              <a:t>604-350-1952 (Tues &amp; Weds</a:t>
            </a:r>
            <a:r>
              <a:rPr lang="en-CA" sz="1400" b="1" dirty="0" smtClean="0">
                <a:solidFill>
                  <a:schemeClr val="tx1"/>
                </a:solidFill>
              </a:rPr>
              <a:t>);</a:t>
            </a:r>
          </a:p>
          <a:p>
            <a:pPr marL="0" indent="0" algn="l">
              <a:buNone/>
            </a:pPr>
            <a:r>
              <a:rPr lang="en-CA" sz="1400" b="1" dirty="0" smtClean="0">
                <a:solidFill>
                  <a:schemeClr val="tx1"/>
                </a:solidFill>
              </a:rPr>
              <a:t>604-664-9044 </a:t>
            </a:r>
            <a:r>
              <a:rPr lang="en-CA" sz="1400" b="1" dirty="0">
                <a:solidFill>
                  <a:schemeClr val="tx1"/>
                </a:solidFill>
              </a:rPr>
              <a:t>(Mon &amp; Thurs)</a:t>
            </a:r>
          </a:p>
          <a:p>
            <a:pPr marL="0" indent="0" algn="l">
              <a:buNone/>
            </a:pPr>
            <a:r>
              <a:rPr lang="en-CA" sz="1400" b="1" dirty="0" smtClean="0">
                <a:solidFill>
                  <a:srgbClr val="0070C0"/>
                </a:solidFill>
              </a:rPr>
              <a:t>Kate.Shapiro@canada.ca</a:t>
            </a:r>
          </a:p>
          <a:p>
            <a:pPr marL="0" indent="0" algn="l">
              <a:buNone/>
            </a:pPr>
            <a:endParaRPr lang="en-CA" sz="1400" b="1" dirty="0"/>
          </a:p>
          <a:p>
            <a:pPr marL="0" indent="0" algn="l">
              <a:buNone/>
            </a:pPr>
            <a:r>
              <a:rPr lang="en-CA" sz="1600" b="1" dirty="0" smtClean="0">
                <a:solidFill>
                  <a:schemeClr val="tx1"/>
                </a:solidFill>
              </a:rPr>
              <a:t>Ivy Whitehorne</a:t>
            </a:r>
          </a:p>
          <a:p>
            <a:pPr marL="0" indent="0" algn="l">
              <a:buNone/>
            </a:pPr>
            <a:r>
              <a:rPr lang="en-CA" sz="1400" b="1" dirty="0" smtClean="0">
                <a:solidFill>
                  <a:schemeClr val="tx1"/>
                </a:solidFill>
              </a:rPr>
              <a:t>National Wetland Conservation Fund Coordinator</a:t>
            </a:r>
          </a:p>
          <a:p>
            <a:pPr marL="0" indent="0" algn="l">
              <a:buNone/>
            </a:pPr>
            <a:r>
              <a:rPr lang="en-CA" sz="1400" b="1" dirty="0" smtClean="0">
                <a:solidFill>
                  <a:schemeClr val="tx1"/>
                </a:solidFill>
              </a:rPr>
              <a:t>604-350-1939</a:t>
            </a:r>
          </a:p>
          <a:p>
            <a:pPr marL="0" indent="0" algn="l">
              <a:buNone/>
            </a:pPr>
            <a:r>
              <a:rPr lang="en-CA" sz="1400" b="1" dirty="0" smtClean="0">
                <a:solidFill>
                  <a:srgbClr val="0070C0"/>
                </a:solidFill>
              </a:rPr>
              <a:t>Ivy.Whitehorne@canada.ca</a:t>
            </a:r>
          </a:p>
          <a:p>
            <a:pPr marL="0" indent="0" algn="l">
              <a:buNone/>
            </a:pPr>
            <a:endParaRPr lang="en-CA" sz="1400" b="1" dirty="0"/>
          </a:p>
          <a:p>
            <a:pPr marL="0" indent="0" algn="l">
              <a:buNone/>
            </a:pPr>
            <a:r>
              <a:rPr lang="en-CA" sz="1400" b="1" dirty="0" smtClean="0"/>
              <a:t>Megan Harrison</a:t>
            </a:r>
          </a:p>
          <a:p>
            <a:pPr marL="0" indent="0" algn="l">
              <a:buNone/>
            </a:pPr>
            <a:r>
              <a:rPr lang="en-CA" sz="1400" b="1" dirty="0" smtClean="0"/>
              <a:t>Habitat Stewardship Program Coordinator</a:t>
            </a:r>
          </a:p>
          <a:p>
            <a:pPr marL="0" indent="0" algn="l">
              <a:buNone/>
            </a:pPr>
            <a:r>
              <a:rPr lang="en-CA" sz="1400" b="1" dirty="0" smtClean="0"/>
              <a:t>604-350-1989</a:t>
            </a:r>
          </a:p>
          <a:p>
            <a:pPr marL="0" indent="0" algn="l">
              <a:buNone/>
            </a:pPr>
            <a:r>
              <a:rPr lang="en-CA" sz="1400" b="1" dirty="0" smtClean="0">
                <a:solidFill>
                  <a:srgbClr val="0070C0"/>
                </a:solidFill>
              </a:rPr>
              <a:t>Megan.Harrison@canada.ca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Who are we?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SzPct val="120000"/>
              <a:buNone/>
            </a:pPr>
            <a:r>
              <a:rPr lang="en-CA" altLang="en-US" sz="2400" dirty="0"/>
              <a:t>Environment </a:t>
            </a:r>
            <a:r>
              <a:rPr lang="en-CA" altLang="en-US" sz="2400" dirty="0" smtClean="0"/>
              <a:t>and Climate Change Canada (ECCC)’s mandate:</a:t>
            </a:r>
          </a:p>
          <a:p>
            <a:pPr marL="342900" lvl="1" indent="-342900">
              <a:buSzPct val="120000"/>
              <a:buFont typeface="Arial" panose="020B0604020202020204" pitchFamily="34" charset="0"/>
              <a:buChar char="•"/>
            </a:pPr>
            <a:r>
              <a:rPr lang="en-CA" altLang="en-US" sz="2400" dirty="0" smtClean="0"/>
              <a:t>protect and conserve the environment</a:t>
            </a:r>
          </a:p>
          <a:p>
            <a:pPr marL="342900" lvl="1" indent="-342900">
              <a:buSzPct val="120000"/>
              <a:buFont typeface="Arial" panose="020B0604020202020204" pitchFamily="34" charset="0"/>
              <a:buChar char="•"/>
            </a:pPr>
            <a:r>
              <a:rPr lang="en-CA" altLang="en-US" sz="2400" dirty="0" smtClean="0"/>
              <a:t>specific legislation and policies:</a:t>
            </a:r>
          </a:p>
          <a:p>
            <a:pPr marL="742950" lvl="2" indent="-342900">
              <a:buSzPct val="120000"/>
              <a:buFont typeface="Wingdings" panose="05000000000000000000" pitchFamily="2" charset="2"/>
              <a:buChar char="§"/>
            </a:pPr>
            <a:r>
              <a:rPr lang="en-CA" altLang="en-US" sz="2000" dirty="0" smtClean="0"/>
              <a:t>Species at Risk</a:t>
            </a:r>
          </a:p>
          <a:p>
            <a:pPr marL="742950" lvl="2" indent="-342900">
              <a:buSzPct val="120000"/>
              <a:buFont typeface="Wingdings" panose="05000000000000000000" pitchFamily="2" charset="2"/>
              <a:buChar char="§"/>
            </a:pPr>
            <a:r>
              <a:rPr lang="en-CA" altLang="en-US" sz="2000" dirty="0" smtClean="0"/>
              <a:t>Migratory birds</a:t>
            </a:r>
          </a:p>
          <a:p>
            <a:pPr marL="742950" lvl="2" indent="-342900">
              <a:buSzPct val="120000"/>
              <a:buFont typeface="Wingdings" panose="05000000000000000000" pitchFamily="2" charset="2"/>
              <a:buChar char="§"/>
            </a:pPr>
            <a:r>
              <a:rPr lang="en-CA" altLang="en-US" sz="2000" dirty="0" smtClean="0"/>
              <a:t>Wetlands, etc…</a:t>
            </a:r>
          </a:p>
          <a:p>
            <a:pPr marL="0" lvl="1" indent="0">
              <a:buSzPct val="120000"/>
              <a:buNone/>
            </a:pPr>
            <a:endParaRPr lang="en-CA" altLang="en-US" sz="2400" dirty="0" smtClean="0"/>
          </a:p>
          <a:p>
            <a:pPr marL="0" lvl="1" indent="0">
              <a:buSzPct val="120000"/>
              <a:buNone/>
            </a:pPr>
            <a:r>
              <a:rPr lang="en-CA" altLang="en-US" sz="2400" dirty="0" smtClean="0"/>
              <a:t>ECCC has a number of different programs that provide funding to projects that support these needs</a:t>
            </a:r>
          </a:p>
        </p:txBody>
      </p:sp>
      <p:pic>
        <p:nvPicPr>
          <p:cNvPr id="1026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3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What do these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programs do?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SzPct val="120000"/>
              <a:buNone/>
            </a:pPr>
            <a:r>
              <a:rPr lang="en-CA" altLang="en-US" sz="2400" dirty="0" smtClean="0"/>
              <a:t>ECCC’s programs focus </a:t>
            </a:r>
            <a:r>
              <a:rPr lang="en-CA" altLang="en-US" sz="2400" dirty="0"/>
              <a:t>on conservation of wildlife and habitat</a:t>
            </a:r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 smtClean="0"/>
              <a:t>Promoting </a:t>
            </a:r>
            <a:r>
              <a:rPr lang="en-CA" altLang="en-US" sz="2000" dirty="0"/>
              <a:t>clean air, clean water, </a:t>
            </a:r>
            <a:r>
              <a:rPr lang="en-CA" altLang="en-US" sz="2000" dirty="0" smtClean="0"/>
              <a:t>and nature in communities</a:t>
            </a:r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 smtClean="0"/>
              <a:t>Supporting </a:t>
            </a:r>
            <a:r>
              <a:rPr lang="en-CA" altLang="en-US" sz="2000" dirty="0"/>
              <a:t>recovery of </a:t>
            </a:r>
            <a:r>
              <a:rPr lang="en-CA" altLang="en-US" sz="2000" dirty="0" smtClean="0"/>
              <a:t>Species </a:t>
            </a:r>
            <a:r>
              <a:rPr lang="en-CA" altLang="en-US" sz="2000" dirty="0"/>
              <a:t>at </a:t>
            </a:r>
            <a:r>
              <a:rPr lang="en-CA" altLang="en-US" sz="2000" dirty="0" smtClean="0"/>
              <a:t>Risk (species listed under the Species at Risk Act)</a:t>
            </a:r>
            <a:endParaRPr lang="en-CA" altLang="en-US" sz="2000" dirty="0"/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/>
              <a:t>Preventing species </a:t>
            </a:r>
            <a:r>
              <a:rPr lang="en-CA" altLang="en-US" sz="2000" dirty="0" smtClean="0"/>
              <a:t>of conservation concern from </a:t>
            </a:r>
            <a:r>
              <a:rPr lang="en-CA" altLang="en-US" sz="2000" dirty="0"/>
              <a:t>becoming at </a:t>
            </a:r>
            <a:r>
              <a:rPr lang="en-CA" altLang="en-US" sz="2000" dirty="0" smtClean="0"/>
              <a:t>risk</a:t>
            </a:r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 smtClean="0"/>
              <a:t>Restoration </a:t>
            </a:r>
            <a:r>
              <a:rPr lang="en-CA" altLang="en-US" sz="2000" dirty="0"/>
              <a:t>or enhancement of </a:t>
            </a:r>
            <a:r>
              <a:rPr lang="en-CA" altLang="en-US" sz="2000" dirty="0" smtClean="0"/>
              <a:t>habitat (wetlands)</a:t>
            </a:r>
          </a:p>
          <a:p>
            <a:pPr marL="374650" lvl="2" indent="0">
              <a:buSzPct val="120000"/>
              <a:buNone/>
            </a:pPr>
            <a:endParaRPr lang="en-CA" altLang="en-US" sz="2000" dirty="0" smtClean="0"/>
          </a:p>
          <a:p>
            <a:pPr marL="0" lvl="2" indent="0">
              <a:buSzPct val="120000"/>
              <a:buNone/>
            </a:pPr>
            <a:r>
              <a:rPr lang="en-CA" altLang="en-US" dirty="0" smtClean="0"/>
              <a:t>Typical activities:</a:t>
            </a:r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 smtClean="0"/>
              <a:t>Restoring habitat</a:t>
            </a:r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 smtClean="0"/>
              <a:t>Improving habitat</a:t>
            </a:r>
          </a:p>
          <a:p>
            <a:pPr marL="717550" lvl="2" indent="-342900">
              <a:buSzPct val="120000"/>
              <a:buFont typeface="Arial" charset="0"/>
              <a:buChar char="•"/>
            </a:pPr>
            <a:r>
              <a:rPr lang="en-CA" altLang="en-US" sz="2000" dirty="0" smtClean="0"/>
              <a:t>Reducing or eliminating threats</a:t>
            </a:r>
            <a:endParaRPr lang="en-CA" altLang="en-US" sz="2000" dirty="0"/>
          </a:p>
        </p:txBody>
      </p:sp>
      <p:pic>
        <p:nvPicPr>
          <p:cNvPr id="9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OM1016_corp_banner__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63888" y="116632"/>
            <a:ext cx="5467993" cy="11178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Criteria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628800"/>
            <a:ext cx="849694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 smtClean="0"/>
              <a:t>Project-oriented, application-based, competitive</a:t>
            </a:r>
          </a:p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 smtClean="0"/>
              <a:t>All </a:t>
            </a:r>
            <a:r>
              <a:rPr lang="en-CA" altLang="en-US" sz="2000" dirty="0"/>
              <a:t>programs are </a:t>
            </a:r>
            <a:r>
              <a:rPr lang="en-CA" altLang="en-US" sz="2000" dirty="0" smtClean="0"/>
              <a:t>open </a:t>
            </a:r>
            <a:r>
              <a:rPr lang="en-CA" altLang="en-US" sz="2000" dirty="0"/>
              <a:t>to </a:t>
            </a:r>
            <a:r>
              <a:rPr lang="en-CA" altLang="en-US" sz="2000" dirty="0" smtClean="0"/>
              <a:t>indigenous communities </a:t>
            </a:r>
            <a:r>
              <a:rPr lang="en-CA" altLang="en-US" sz="2000" dirty="0"/>
              <a:t>and </a:t>
            </a:r>
            <a:r>
              <a:rPr lang="en-CA" altLang="en-US" sz="2000" dirty="0" smtClean="0"/>
              <a:t>organizations</a:t>
            </a:r>
            <a:endParaRPr lang="en-CA" altLang="en-US" sz="2000" baseline="30000" dirty="0" smtClean="0"/>
          </a:p>
          <a:p>
            <a:pPr marL="800100" lvl="2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dirty="0" smtClean="0"/>
              <a:t>AFSAR is </a:t>
            </a:r>
            <a:r>
              <a:rPr lang="en-CA" altLang="en-US" dirty="0"/>
              <a:t>aimed specifically to indigenous communities and organizations</a:t>
            </a:r>
            <a:endParaRPr lang="en-CA" altLang="en-US" dirty="0" smtClean="0"/>
          </a:p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 smtClean="0"/>
              <a:t>Various </a:t>
            </a:r>
            <a:r>
              <a:rPr lang="en-CA" altLang="en-US" sz="2000" dirty="0"/>
              <a:t>requirements for matching funds, depending on the program</a:t>
            </a:r>
          </a:p>
          <a:p>
            <a:pPr marL="742950" lvl="2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dirty="0"/>
              <a:t>From zero match to 1:1 matching </a:t>
            </a:r>
            <a:r>
              <a:rPr lang="en-CA" altLang="en-US" dirty="0" smtClean="0"/>
              <a:t>ratio; most programs require 1:1</a:t>
            </a:r>
          </a:p>
          <a:p>
            <a:pPr marL="742950" lvl="2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dirty="0" smtClean="0"/>
              <a:t>Match </a:t>
            </a:r>
            <a:r>
              <a:rPr lang="en-CA" altLang="en-US" dirty="0"/>
              <a:t>can be cash or in-kind</a:t>
            </a:r>
          </a:p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/>
              <a:t>One round of applications per year in fall</a:t>
            </a:r>
          </a:p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 smtClean="0"/>
              <a:t>Typical project size: $10,000 </a:t>
            </a:r>
            <a:r>
              <a:rPr lang="en-CA" altLang="en-US" sz="2000" dirty="0"/>
              <a:t>- $</a:t>
            </a:r>
            <a:r>
              <a:rPr lang="en-CA" altLang="en-US" sz="2000" dirty="0" smtClean="0"/>
              <a:t>100,000/yr</a:t>
            </a:r>
            <a:endParaRPr lang="en-CA" altLang="en-US" sz="2000" dirty="0"/>
          </a:p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 smtClean="0"/>
              <a:t>Duration: 1 </a:t>
            </a:r>
            <a:r>
              <a:rPr lang="en-CA" altLang="en-US" sz="2000" dirty="0"/>
              <a:t>– 3 </a:t>
            </a:r>
            <a:r>
              <a:rPr lang="en-CA" altLang="en-US" sz="2000" dirty="0" smtClean="0"/>
              <a:t>years</a:t>
            </a:r>
            <a:endParaRPr lang="en-CA" altLang="en-US" sz="2000" dirty="0"/>
          </a:p>
          <a:p>
            <a:pPr marL="342900" lvl="1" indent="-342900">
              <a:spcAft>
                <a:spcPts val="600"/>
              </a:spcAft>
              <a:buSzPct val="120000"/>
              <a:buFont typeface="Arial" charset="0"/>
              <a:buChar char="•"/>
            </a:pPr>
            <a:r>
              <a:rPr lang="en-CA" altLang="en-US" sz="2000" dirty="0"/>
              <a:t>Most programs have priorities (specific areas or species, etc.)</a:t>
            </a:r>
          </a:p>
          <a:p>
            <a:pPr marL="457200" lvl="2">
              <a:buSzPct val="120000"/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6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Funding programs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SzPct val="120000"/>
              <a:buNone/>
            </a:pPr>
            <a:r>
              <a:rPr lang="en-CA" altLang="en-US" sz="3200" u="sng" dirty="0" smtClean="0"/>
              <a:t>Five key funding programs</a:t>
            </a:r>
          </a:p>
          <a:p>
            <a:pPr marL="0" lvl="1" indent="0">
              <a:buSzPct val="120000"/>
              <a:buNone/>
            </a:pPr>
            <a:r>
              <a:rPr lang="en-CA" altLang="en-US" sz="2400" dirty="0" smtClean="0"/>
              <a:t>Two focus on conserving species:</a:t>
            </a:r>
          </a:p>
          <a:p>
            <a:pPr marL="0" lvl="1" indent="0">
              <a:buSzPct val="120000"/>
              <a:buNone/>
            </a:pPr>
            <a:endParaRPr lang="en-CA" altLang="en-US" sz="900" dirty="0" smtClean="0"/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en-CA" altLang="en-US" b="1" dirty="0"/>
              <a:t>Aboriginal Funds for Species at Risk (AFSAR)</a:t>
            </a:r>
          </a:p>
          <a:p>
            <a:pPr marL="1200150" lvl="3" indent="-342900">
              <a:buSzPct val="120000"/>
              <a:buFont typeface="Arial" charset="0"/>
              <a:buChar char="•"/>
            </a:pPr>
            <a:r>
              <a:rPr lang="en-CA" altLang="en-US" sz="1800" dirty="0"/>
              <a:t>recovery of species at risk and preventing species from becoming at risk; targeted to indigenous communities and organizations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en-CA" altLang="en-US" b="1" dirty="0" smtClean="0"/>
              <a:t>Habitat Stewardship Program (HSP)</a:t>
            </a:r>
          </a:p>
          <a:p>
            <a:pPr marL="1200150" lvl="3" indent="-342900">
              <a:buSzPct val="120000"/>
              <a:buFont typeface="Arial" charset="0"/>
              <a:buChar char="•"/>
            </a:pPr>
            <a:r>
              <a:rPr lang="en-CA" altLang="en-US" sz="1800" dirty="0" smtClean="0"/>
              <a:t>recovery </a:t>
            </a:r>
            <a:r>
              <a:rPr lang="en-CA" altLang="en-US" sz="1800" dirty="0"/>
              <a:t>of species at risk and preventing species from becoming at risk</a:t>
            </a:r>
          </a:p>
          <a:p>
            <a:endParaRPr lang="en-CA" dirty="0"/>
          </a:p>
        </p:txBody>
      </p:sp>
      <p:pic>
        <p:nvPicPr>
          <p:cNvPr id="1026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Funding programs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SzPct val="120000"/>
              <a:buNone/>
            </a:pPr>
            <a:r>
              <a:rPr lang="en-CA" altLang="en-US" sz="3200" u="sng" dirty="0"/>
              <a:t>Five key funding </a:t>
            </a:r>
            <a:r>
              <a:rPr lang="en-CA" altLang="en-US" sz="3200" u="sng" dirty="0" smtClean="0"/>
              <a:t>programs</a:t>
            </a:r>
          </a:p>
          <a:p>
            <a:pPr marL="0" lvl="1" indent="0">
              <a:buSzPct val="120000"/>
              <a:buNone/>
            </a:pPr>
            <a:r>
              <a:rPr lang="en-CA" altLang="en-US" sz="2400" dirty="0" smtClean="0"/>
              <a:t>Three have broader focus on habitat and the environment:</a:t>
            </a:r>
            <a:endParaRPr lang="en-CA" altLang="en-US" sz="2400" dirty="0"/>
          </a:p>
          <a:p>
            <a:pPr marL="400050" lvl="2" indent="0">
              <a:buSzPct val="120000"/>
              <a:buNone/>
            </a:pPr>
            <a:endParaRPr lang="en-CA" altLang="en-US" sz="1200" b="1" dirty="0"/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en-CA" altLang="en-US" b="1" dirty="0" smtClean="0"/>
              <a:t>National </a:t>
            </a:r>
            <a:r>
              <a:rPr lang="en-CA" altLang="en-US" b="1" dirty="0"/>
              <a:t>Wetland Conservation </a:t>
            </a:r>
            <a:r>
              <a:rPr lang="en-CA" altLang="en-US" b="1" dirty="0" smtClean="0"/>
              <a:t>Fund (NWCF)</a:t>
            </a:r>
            <a:endParaRPr lang="en-CA" altLang="en-US" b="1" dirty="0"/>
          </a:p>
          <a:p>
            <a:pPr marL="1200150" lvl="3" indent="-342900">
              <a:buSzPct val="120000"/>
              <a:buFont typeface="Arial" charset="0"/>
              <a:buChar char="•"/>
            </a:pPr>
            <a:r>
              <a:rPr lang="en-CA" altLang="en-US" sz="1800" dirty="0" smtClean="0"/>
              <a:t>restoring </a:t>
            </a:r>
            <a:r>
              <a:rPr lang="en-CA" altLang="en-US" sz="1800" dirty="0"/>
              <a:t>and enhancing degraded wetland habitats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en-CA" altLang="en-US" b="1" dirty="0"/>
              <a:t>EcoAction Community Funding </a:t>
            </a:r>
            <a:r>
              <a:rPr lang="en-CA" altLang="en-US" b="1" dirty="0" smtClean="0"/>
              <a:t>Program </a:t>
            </a:r>
            <a:endParaRPr lang="en-CA" altLang="en-US" b="1" dirty="0"/>
          </a:p>
          <a:p>
            <a:pPr marL="1200150" lvl="3" indent="-342900">
              <a:buSzPct val="120000"/>
              <a:buFont typeface="Arial" charset="0"/>
              <a:buChar char="•"/>
            </a:pPr>
            <a:r>
              <a:rPr lang="en-CA" altLang="en-US" sz="1800" dirty="0" smtClean="0"/>
              <a:t>clean </a:t>
            </a:r>
            <a:r>
              <a:rPr lang="en-CA" altLang="en-US" sz="1800" dirty="0"/>
              <a:t>air, clean water, and nature in </a:t>
            </a:r>
            <a:r>
              <a:rPr lang="en-CA" altLang="en-US" sz="1800" dirty="0" smtClean="0"/>
              <a:t>communities</a:t>
            </a:r>
          </a:p>
          <a:p>
            <a:pPr marL="742950" lvl="2" indent="-342900">
              <a:buSzPct val="120000"/>
              <a:buFont typeface="Arial" charset="0"/>
              <a:buChar char="•"/>
            </a:pPr>
            <a:r>
              <a:rPr lang="en-CA" altLang="en-US" b="1" dirty="0" smtClean="0"/>
              <a:t>Environmental Damages Fund (EDF)</a:t>
            </a:r>
          </a:p>
          <a:p>
            <a:pPr marL="1200150" lvl="3" indent="-342900">
              <a:buSzPct val="120000"/>
              <a:buFont typeface="Arial" charset="0"/>
              <a:buChar char="•"/>
            </a:pPr>
            <a:r>
              <a:rPr lang="en-CA" altLang="en-US" sz="1800" dirty="0" smtClean="0"/>
              <a:t>Court awards from environmental infractions – to restore or improve damaged habitat and support impacted wildlife populations</a:t>
            </a:r>
            <a:endParaRPr lang="en-CA" altLang="en-US" sz="1800" dirty="0"/>
          </a:p>
          <a:p>
            <a:endParaRPr lang="en-CA" dirty="0"/>
          </a:p>
        </p:txBody>
      </p:sp>
      <p:pic>
        <p:nvPicPr>
          <p:cNvPr id="1026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3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Aboriginal Funds for Species at Risk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3" indent="0">
              <a:buNone/>
            </a:pPr>
            <a:r>
              <a:rPr lang="en-CA" altLang="en-US" sz="2400" dirty="0" smtClean="0"/>
              <a:t>Focused on recovery </a:t>
            </a:r>
            <a:r>
              <a:rPr lang="en-CA" altLang="en-US" sz="2400" dirty="0"/>
              <a:t>of </a:t>
            </a:r>
            <a:r>
              <a:rPr lang="en-CA" altLang="en-US" sz="2400" dirty="0" smtClean="0"/>
              <a:t>federally-listed species </a:t>
            </a:r>
            <a:r>
              <a:rPr lang="en-CA" altLang="en-US" sz="2400" dirty="0"/>
              <a:t>at risk and preventing species </a:t>
            </a:r>
            <a:r>
              <a:rPr lang="en-CA" altLang="en-US" sz="2400" dirty="0" smtClean="0"/>
              <a:t>of conservation concern from </a:t>
            </a:r>
            <a:r>
              <a:rPr lang="en-CA" altLang="en-US" sz="2400" dirty="0"/>
              <a:t>becoming at </a:t>
            </a:r>
            <a:r>
              <a:rPr lang="en-CA" altLang="en-US" sz="2400" dirty="0" smtClean="0"/>
              <a:t>risk.</a:t>
            </a:r>
          </a:p>
          <a:p>
            <a:pPr marL="0" lvl="3" indent="0">
              <a:buNone/>
            </a:pPr>
            <a:r>
              <a:rPr lang="en-CA" altLang="en-US" sz="2400" dirty="0"/>
              <a:t>T</a:t>
            </a:r>
            <a:r>
              <a:rPr lang="en-CA" altLang="en-US" sz="2400" dirty="0" smtClean="0"/>
              <a:t>argeted </a:t>
            </a:r>
            <a:r>
              <a:rPr lang="en-CA" altLang="en-US" sz="2400" dirty="0"/>
              <a:t>to indigenous communities and </a:t>
            </a:r>
            <a:r>
              <a:rPr lang="en-CA" altLang="en-US" sz="2400" dirty="0" smtClean="0"/>
              <a:t>organizations.</a:t>
            </a:r>
          </a:p>
          <a:p>
            <a:pPr marL="0" lvl="3" indent="0">
              <a:buNone/>
            </a:pPr>
            <a:r>
              <a:rPr lang="en-CA" altLang="en-US" sz="2400" dirty="0" smtClean="0"/>
              <a:t>Activities such 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Habitat improvement and/or protection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Conservation planning and 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Monitoring and data collection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Gathering and documenting Aboriginal Traditional </a:t>
            </a:r>
            <a:r>
              <a:rPr lang="en-CA" sz="2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Knowledge</a:t>
            </a:r>
            <a:endParaRPr lang="en-CA" altLang="en-US" sz="2000" dirty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1016_corp_banner_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0"/>
            <a:ext cx="9144178" cy="13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0400" y="347638"/>
            <a:ext cx="8666095" cy="685800"/>
          </a:xfrm>
        </p:spPr>
        <p:txBody>
          <a:bodyPr>
            <a:noAutofit/>
          </a:bodyPr>
          <a:lstStyle/>
          <a:p>
            <a:pPr algn="r"/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Program specifics:</a:t>
            </a:r>
            <a:b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CA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Aboriginal Funds for Species at Risk</a:t>
            </a:r>
            <a:endParaRPr lang="en-CA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3" indent="0">
              <a:buNone/>
            </a:pPr>
            <a:r>
              <a:rPr lang="en-CA" sz="2400" dirty="0" smtClean="0"/>
              <a:t>Only</a:t>
            </a:r>
            <a:r>
              <a:rPr lang="en-CA" sz="2800" dirty="0" smtClean="0"/>
              <a:t> </a:t>
            </a:r>
            <a:r>
              <a:rPr lang="en-CA" altLang="en-US" sz="2400" dirty="0"/>
              <a:t>indigenous communities and </a:t>
            </a:r>
            <a:r>
              <a:rPr lang="en-CA" altLang="en-US" sz="2400" dirty="0" smtClean="0"/>
              <a:t>organizations, or groups in partnership with them, may apply</a:t>
            </a:r>
          </a:p>
          <a:p>
            <a:pPr marL="457200" lvl="4" indent="0">
              <a:buNone/>
            </a:pPr>
            <a:endParaRPr lang="en-CA" altLang="en-US" sz="2400" dirty="0" smtClean="0"/>
          </a:p>
          <a:p>
            <a:pPr marL="457200" lvl="4" indent="0">
              <a:buNone/>
            </a:pPr>
            <a:r>
              <a:rPr lang="en-CA" altLang="en-US" sz="2400" b="1" dirty="0" smtClean="0"/>
              <a:t>Match: </a:t>
            </a:r>
            <a:r>
              <a:rPr lang="en-CA" altLang="en-US" sz="2400" dirty="0" smtClean="0"/>
              <a:t>20%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Applications due</a:t>
            </a:r>
            <a:r>
              <a:rPr lang="en-CA" altLang="en-US" sz="2400" dirty="0" smtClean="0"/>
              <a:t>: fall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Range</a:t>
            </a:r>
            <a:r>
              <a:rPr lang="en-CA" altLang="en-US" sz="2400" dirty="0" smtClean="0"/>
              <a:t>: $10,000 to $70,000/yr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Duration</a:t>
            </a:r>
            <a:r>
              <a:rPr lang="en-CA" altLang="en-US" sz="2400" dirty="0" smtClean="0"/>
              <a:t>: 1 to 3 years</a:t>
            </a:r>
          </a:p>
          <a:p>
            <a:pPr marL="457200" lvl="4" indent="0">
              <a:buNone/>
            </a:pPr>
            <a:r>
              <a:rPr lang="en-CA" altLang="en-US" sz="2400" b="1" dirty="0" smtClean="0"/>
              <a:t>Amount:</a:t>
            </a:r>
            <a:r>
              <a:rPr lang="en-CA" altLang="en-US" sz="2400" dirty="0" smtClean="0"/>
              <a:t> About $500,000 available in BC each year</a:t>
            </a:r>
            <a:endParaRPr lang="en-CA" altLang="en-US" sz="2400" dirty="0"/>
          </a:p>
        </p:txBody>
      </p:sp>
      <p:pic>
        <p:nvPicPr>
          <p:cNvPr id="8" name="Picture 2" descr="C:\Users\whitehornei\Desktop\Gra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/>
          <a:stretch/>
        </p:blipFill>
        <p:spPr bwMode="auto">
          <a:xfrm>
            <a:off x="0" y="6004891"/>
            <a:ext cx="9144000" cy="8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46" y="-1107504"/>
            <a:ext cx="3750399" cy="50005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whitehornei\Desktop\WapatoColle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65361"/>
            <a:ext cx="5504966" cy="41278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whitehornei\Desktop\WapatoPropog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3239961"/>
            <a:ext cx="4850469" cy="36276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 descr="C:\Users\ShapiroK\Desktop\wapato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716863" y="3501008"/>
            <a:ext cx="5427137" cy="3356992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808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925</Words>
  <Application>Microsoft Office PowerPoint</Application>
  <PresentationFormat>On-screen Show (4:3)</PresentationFormat>
  <Paragraphs>153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Theme1</vt:lpstr>
      <vt:lpstr>Office Theme</vt:lpstr>
      <vt:lpstr>Environment and Climate Change Canada Funding Programs</vt:lpstr>
      <vt:lpstr>Who are we?</vt:lpstr>
      <vt:lpstr>What do these programs do?</vt:lpstr>
      <vt:lpstr>PowerPoint Presentation</vt:lpstr>
      <vt:lpstr>Funding programs</vt:lpstr>
      <vt:lpstr>Funding programs</vt:lpstr>
      <vt:lpstr>Program specifics: Aboriginal Funds for Species at Risk</vt:lpstr>
      <vt:lpstr>Program specifics: Aboriginal Funds for Species at Risk</vt:lpstr>
      <vt:lpstr>PowerPoint Presentation</vt:lpstr>
      <vt:lpstr>Program specifics: Habitat Stewardship Program</vt:lpstr>
      <vt:lpstr>Program specifics: Habitat Stewardship Program</vt:lpstr>
      <vt:lpstr>PowerPoint Presentation</vt:lpstr>
      <vt:lpstr>Program specifics: National Wetland Conservation Fund</vt:lpstr>
      <vt:lpstr>Program specifics: National Wetland Conservation Fund</vt:lpstr>
      <vt:lpstr>PowerPoint Presentation</vt:lpstr>
      <vt:lpstr>Program specifics: EcoAction</vt:lpstr>
      <vt:lpstr>Program specifics: Environmental Damages Fund</vt:lpstr>
      <vt:lpstr>Contacts and Further Information</vt:lpstr>
    </vt:vector>
  </TitlesOfParts>
  <Company>Environment Canada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Whitehorne,Ivy [PYR]</dc:creator>
  <cp:lastModifiedBy>Whitehorne,Ivy [PYR]</cp:lastModifiedBy>
  <cp:revision>63</cp:revision>
  <dcterms:created xsi:type="dcterms:W3CDTF">2016-04-14T20:10:04Z</dcterms:created>
  <dcterms:modified xsi:type="dcterms:W3CDTF">2016-10-17T19:18:49Z</dcterms:modified>
</cp:coreProperties>
</file>